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sldIdLst>
    <p:sldId id="256" r:id="rId2"/>
    <p:sldId id="257" r:id="rId3"/>
    <p:sldId id="259" r:id="rId4"/>
    <p:sldId id="275" r:id="rId5"/>
    <p:sldId id="276" r:id="rId6"/>
    <p:sldId id="258" r:id="rId7"/>
    <p:sldId id="293" r:id="rId8"/>
    <p:sldId id="265" r:id="rId9"/>
    <p:sldId id="261" r:id="rId10"/>
    <p:sldId id="294" r:id="rId11"/>
    <p:sldId id="262" r:id="rId12"/>
    <p:sldId id="299" r:id="rId13"/>
    <p:sldId id="295" r:id="rId14"/>
    <p:sldId id="263" r:id="rId15"/>
    <p:sldId id="297" r:id="rId16"/>
    <p:sldId id="296" r:id="rId17"/>
    <p:sldId id="288" r:id="rId18"/>
    <p:sldId id="289" r:id="rId19"/>
    <p:sldId id="264" r:id="rId20"/>
    <p:sldId id="266" r:id="rId21"/>
    <p:sldId id="267" r:id="rId22"/>
    <p:sldId id="268" r:id="rId23"/>
    <p:sldId id="269" r:id="rId24"/>
    <p:sldId id="270" r:id="rId25"/>
    <p:sldId id="271" r:id="rId26"/>
    <p:sldId id="292" r:id="rId27"/>
    <p:sldId id="280" r:id="rId28"/>
    <p:sldId id="281" r:id="rId29"/>
    <p:sldId id="282" r:id="rId30"/>
    <p:sldId id="283" r:id="rId31"/>
    <p:sldId id="284" r:id="rId32"/>
    <p:sldId id="285" r:id="rId33"/>
    <p:sldId id="277" r:id="rId34"/>
    <p:sldId id="278" r:id="rId35"/>
    <p:sldId id="286" r:id="rId36"/>
    <p:sldId id="287" r:id="rId37"/>
    <p:sldId id="272" r:id="rId38"/>
    <p:sldId id="298" r:id="rId39"/>
    <p:sldId id="290" r:id="rId40"/>
    <p:sldId id="291" r:id="rId41"/>
    <p:sldId id="273" r:id="rId42"/>
    <p:sldId id="274" r:id="rId4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49AB30-F595-4014-9F17-E954A70B34B2}" type="datetimeFigureOut">
              <a:rPr lang="pt-BR" smtClean="0"/>
              <a:pPr/>
              <a:t>25/08/2012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17A38F-7DFE-4B61-A0DA-DAB8ABD28A8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 descr="http://blogmidia8.com/wp-content/uploads/2012/06/elei%C3%A7%C3%B5es-2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5373">
            <a:off x="4605729" y="3030680"/>
            <a:ext cx="3038138" cy="3038139"/>
          </a:xfrm>
          <a:prstGeom prst="rect">
            <a:avLst/>
          </a:prstGeom>
          <a:noFill/>
        </p:spPr>
      </p:pic>
      <p:sp>
        <p:nvSpPr>
          <p:cNvPr id="14" name="Título 1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pt-BR" sz="4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cs typeface="Arial" pitchFamily="34" charset="0"/>
              </a:rPr>
              <a:t>Processo Eleitoral em Conselhos com Personalidade Jurídica</a:t>
            </a:r>
            <a:br>
              <a:rPr lang="pt-BR" sz="4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pt-BR" sz="40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  <a:cs typeface="Arial" pitchFamily="34" charset="0"/>
              </a:rPr>
              <a:t>e em Obras Unidas, da SSVP</a:t>
            </a:r>
            <a:endParaRPr lang="pt-BR" sz="40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26460" y="2060848"/>
            <a:ext cx="7433972" cy="1262567"/>
          </a:xfrm>
        </p:spPr>
        <p:txBody>
          <a:bodyPr>
            <a:prstTxWarp prst="textChevronInverted">
              <a:avLst>
                <a:gd name="adj" fmla="val 79389"/>
              </a:avLst>
            </a:prstTxWarp>
            <a:noAutofit/>
            <a:scene3d>
              <a:camera prst="orthographicFront"/>
              <a:lightRig rig="soft" dir="t"/>
            </a:scene3d>
            <a:sp3d extrusionH="57150" prstMaterial="softEdge">
              <a:bevelT w="25400" h="25400" prst="softRound"/>
            </a:sp3d>
          </a:bodyPr>
          <a:lstStyle/>
          <a:p>
            <a:pPr algn="ctr"/>
            <a:r>
              <a:rPr lang="pt-BR" sz="5500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mic Sans MS" pitchFamily="66" charset="0"/>
              </a:rPr>
              <a:t>MODELO</a:t>
            </a:r>
            <a:endParaRPr lang="pt-BR" sz="5500" dirty="0">
              <a:ln>
                <a:solidFill>
                  <a:schemeClr val="bg2">
                    <a:lumMod val="9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0"/>
            <a:ext cx="9144000" cy="7893496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Exp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. 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...../CM..../....... 			                                             local/data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>
              <a:buNone/>
            </a:pPr>
            <a:endParaRPr lang="pt-BR" sz="3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AO </a:t>
            </a:r>
            <a:endParaRPr lang="pt-BR" sz="15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500" b="1" dirty="0">
                <a:latin typeface="Arial" pitchFamily="34" charset="0"/>
                <a:cs typeface="Arial" pitchFamily="34" charset="0"/>
              </a:rPr>
              <a:t>CONSELHO NACIONAL DO BRASIL </a:t>
            </a:r>
            <a:endParaRPr lang="pt-BR" sz="15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A/C - .................... </a:t>
            </a:r>
          </a:p>
          <a:p>
            <a:pPr marL="109728" indent="0">
              <a:buNone/>
            </a:pPr>
            <a:endParaRPr lang="pt-BR" sz="5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700" dirty="0">
                <a:latin typeface="Arial" pitchFamily="34" charset="0"/>
                <a:cs typeface="Arial" pitchFamily="34" charset="0"/>
              </a:rPr>
              <a:t>Assunto: Homologação de nomes de candidatos à eleição do CM de Brasília </a:t>
            </a:r>
          </a:p>
          <a:p>
            <a:pPr marL="109728" indent="0" algn="ctr">
              <a:buNone/>
            </a:pPr>
            <a:endParaRPr lang="pt-BR" sz="300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pt-BR" sz="1500" b="1" dirty="0" smtClean="0">
                <a:latin typeface="Arial" pitchFamily="34" charset="0"/>
                <a:cs typeface="Arial" pitchFamily="34" charset="0"/>
              </a:rPr>
              <a:t>LOUVADO </a:t>
            </a:r>
            <a:r>
              <a:rPr lang="pt-BR" sz="1500" b="1" dirty="0">
                <a:latin typeface="Arial" pitchFamily="34" charset="0"/>
                <a:cs typeface="Arial" pitchFamily="34" charset="0"/>
              </a:rPr>
              <a:t>SEJA NOSSO SENHOR JESUS CRISTO!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 </a:t>
            </a:r>
            <a:endParaRPr lang="pt-BR" sz="1700" dirty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 	Em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cumprimento à exigência do inciso IV do art. 35 e art. 120 da Regra da SSVP no Brasil, submetemos ao exame desse Conselho Nacional os nomes dos candidatos que se apresentaram para concorrer ao cargo de Presidente deste Conselho Metropolitano e a membros do Conselho Fiscal: </a:t>
            </a:r>
          </a:p>
          <a:p>
            <a:pPr marL="109728" indent="0">
              <a:buNone/>
            </a:pPr>
            <a:endParaRPr lang="pt-BR" sz="300" b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Candidatos 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à Presidência </a:t>
            </a:r>
            <a:endParaRPr lang="pt-BR" sz="17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(nome)                    (nome)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 </a:t>
            </a:r>
            <a:endParaRPr lang="pt-BR" sz="2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Candidatos ao Conselho Fiscal </a:t>
            </a: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(nome)         (nome)          (nome)            (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nome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         (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nome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            (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nome)</a:t>
            </a: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pt-BR" sz="300" dirty="0" smtClean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 	Também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em cumprimento à Carta Nº 130/P/2011, encaminhamos, em anexo, os currículos dos referidos candidatos já por nós verificados e em condições de serem apreciados por esse Conselho Nacional do Brasil. </a:t>
            </a:r>
          </a:p>
          <a:p>
            <a:pPr marL="109728" indent="0" algn="ctr">
              <a:buNone/>
            </a:pPr>
            <a:endParaRPr lang="pt-BR" sz="300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Fraternalmente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em Cristo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109728" indent="0" algn="ctr">
              <a:buNone/>
            </a:pPr>
            <a:endParaRPr lang="pt-BR" sz="300" b="1" i="1" dirty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(nome)</a:t>
            </a:r>
          </a:p>
          <a:p>
            <a:pPr marL="109728" indent="0" algn="ctr"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Presidente</a:t>
            </a:r>
            <a:endParaRPr lang="pt-BR" sz="17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69360"/>
            <a:ext cx="8229600" cy="4179920"/>
          </a:xfrm>
        </p:spPr>
        <p:txBody>
          <a:bodyPr>
            <a:normAutofit/>
          </a:bodyPr>
          <a:lstStyle/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que seja recitada nas reuniões de Conferências, Conselhos e Obras Unidas, durante o período de 30 dias que antecede o processo eleitoral.</a:t>
            </a:r>
          </a:p>
          <a:p>
            <a:pPr algn="just">
              <a:buNone/>
            </a:pPr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35-inciso VII)</a:t>
            </a:r>
            <a:endParaRPr lang="pt-BR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5) </a:t>
            </a:r>
            <a:r>
              <a:rPr lang="pt-BR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ORAÇÃO AO ESPÍRITO SANTO</a:t>
            </a:r>
            <a:endParaRPr lang="pt-BR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57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26460" y="2060848"/>
            <a:ext cx="7433972" cy="1262567"/>
          </a:xfrm>
        </p:spPr>
        <p:txBody>
          <a:bodyPr>
            <a:prstTxWarp prst="textChevronInverted">
              <a:avLst>
                <a:gd name="adj" fmla="val 79389"/>
              </a:avLst>
            </a:prstTxWarp>
            <a:noAutofit/>
            <a:scene3d>
              <a:camera prst="orthographicFront"/>
              <a:lightRig rig="soft" dir="t"/>
            </a:scene3d>
            <a:sp3d extrusionH="57150" prstMaterial="softEdge">
              <a:bevelT w="25400" h="25400" prst="softRound"/>
            </a:sp3d>
          </a:bodyPr>
          <a:lstStyle/>
          <a:p>
            <a:pPr algn="ctr"/>
            <a:r>
              <a:rPr lang="pt-BR" sz="5500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mic Sans MS" pitchFamily="66" charset="0"/>
              </a:rPr>
              <a:t>MODELO</a:t>
            </a:r>
            <a:endParaRPr lang="pt-BR" sz="5500" dirty="0">
              <a:ln>
                <a:solidFill>
                  <a:schemeClr val="bg2">
                    <a:lumMod val="9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80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489440"/>
            <a:ext cx="8229600" cy="158763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t-BR" sz="4400" b="1" i="1" dirty="0" smtClean="0">
                <a:latin typeface="Arial" pitchFamily="34" charset="0"/>
                <a:cs typeface="Arial" pitchFamily="34" charset="0"/>
              </a:rPr>
              <a:t>“Dá-me um homem de oração e ele será capaz de tudo.”</a:t>
            </a:r>
            <a:endParaRPr lang="pt-BR" sz="4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6895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5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SÃO VICENTE DE PAULO</a:t>
            </a:r>
            <a:endParaRPr lang="pt-BR" sz="5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97352"/>
            <a:ext cx="8229600" cy="1587632"/>
          </a:xfrm>
        </p:spPr>
        <p:txBody>
          <a:bodyPr>
            <a:normAutofit/>
          </a:bodyPr>
          <a:lstStyle/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de acordo com modelo padrão para candidatos a eleição em Conselhos Metropolitanos – anexo da carta CNB-n° 130/P/2011, de 07/11/2011;</a:t>
            </a:r>
            <a:endParaRPr lang="pt-BR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CURRÍCULOS</a:t>
            </a:r>
            <a:endParaRPr lang="pt-B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8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26460" y="2060848"/>
            <a:ext cx="7433972" cy="1262567"/>
          </a:xfrm>
        </p:spPr>
        <p:txBody>
          <a:bodyPr>
            <a:prstTxWarp prst="textChevronInverted">
              <a:avLst>
                <a:gd name="adj" fmla="val 79389"/>
              </a:avLst>
            </a:prstTxWarp>
            <a:noAutofit/>
            <a:scene3d>
              <a:camera prst="orthographicFront"/>
              <a:lightRig rig="soft" dir="t"/>
            </a:scene3d>
            <a:sp3d extrusionH="57150" prstMaterial="softEdge">
              <a:bevelT w="25400" h="25400" prst="softRound"/>
            </a:sp3d>
          </a:bodyPr>
          <a:lstStyle/>
          <a:p>
            <a:pPr algn="ctr"/>
            <a:r>
              <a:rPr lang="pt-BR" sz="5500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mic Sans MS" pitchFamily="66" charset="0"/>
              </a:rPr>
              <a:t>MODELO</a:t>
            </a:r>
            <a:endParaRPr lang="pt-BR" sz="5500" dirty="0">
              <a:ln>
                <a:solidFill>
                  <a:schemeClr val="bg2">
                    <a:lumMod val="9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63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-27384"/>
            <a:ext cx="9144000" cy="6885384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t-BR" sz="2000" b="1" i="1" dirty="0">
                <a:latin typeface="Arial" pitchFamily="34" charset="0"/>
                <a:cs typeface="Arial" pitchFamily="34" charset="0"/>
              </a:rPr>
              <a:t>Modelo Padrão de Currículo para candidatos a eleição em 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pt-BR" sz="2000" b="1" i="1" dirty="0">
                <a:latin typeface="Arial" pitchFamily="34" charset="0"/>
                <a:cs typeface="Arial" pitchFamily="34" charset="0"/>
              </a:rPr>
              <a:t>Conselho Metropolitano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pt-BR" sz="1700" b="1" i="1" dirty="0">
                <a:latin typeface="Arial" pitchFamily="34" charset="0"/>
                <a:cs typeface="Arial" pitchFamily="34" charset="0"/>
              </a:rPr>
              <a:t>Assinale o Cargo que vai concorrer</a:t>
            </a:r>
            <a:endParaRPr lang="pt-BR" sz="1700" dirty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Cargo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:___ Presidente de CM           ___ Membro </a:t>
            </a:r>
            <a:r>
              <a:rPr lang="pt-BR" sz="1700" dirty="0" err="1" smtClean="0">
                <a:latin typeface="Arial" pitchFamily="34" charset="0"/>
                <a:cs typeface="Arial" pitchFamily="34" charset="0"/>
              </a:rPr>
              <a:t>Cons.Fiscal</a:t>
            </a: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endParaRPr lang="pt-BR" sz="5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700" b="1" dirty="0">
                <a:latin typeface="Arial" pitchFamily="34" charset="0"/>
                <a:cs typeface="Arial" pitchFamily="34" charset="0"/>
              </a:rPr>
              <a:t>1. Dados Pessoais: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Nome:</a:t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Data de Nascimento:</a:t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Endereço:</a:t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Profissão:</a:t>
            </a:r>
          </a:p>
          <a:p>
            <a:pPr marL="109728" indent="0">
              <a:buNone/>
            </a:pPr>
            <a:r>
              <a:rPr lang="pt-BR" sz="1700" dirty="0">
                <a:latin typeface="Arial" pitchFamily="34" charset="0"/>
                <a:cs typeface="Arial" pitchFamily="34" charset="0"/>
              </a:rPr>
              <a:t>Estado Civil:</a:t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r>
              <a:rPr lang="pt-BR" sz="1700" dirty="0" smtClean="0">
                <a:latin typeface="Arial" pitchFamily="34" charset="0"/>
                <a:cs typeface="Arial" pitchFamily="34" charset="0"/>
              </a:rPr>
              <a:t>Escolaridade:</a:t>
            </a: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CPF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:                                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Carteira de Identidade:</a:t>
            </a:r>
          </a:p>
          <a:p>
            <a:pPr marL="109728" indent="0">
              <a:buNone/>
            </a:pPr>
            <a:r>
              <a:rPr lang="pt-BR" sz="1700" dirty="0">
                <a:latin typeface="Arial" pitchFamily="34" charset="0"/>
                <a:cs typeface="Arial" pitchFamily="34" charset="0"/>
              </a:rPr>
              <a:t>E-mail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109728" indent="0"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. Dados Vicentinos: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Data de Ingresso:</a:t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Data de Proclamação:</a:t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Conferência que Participa:                      </a:t>
            </a:r>
          </a:p>
          <a:p>
            <a:pPr marL="109728" indent="0">
              <a:buNone/>
            </a:pPr>
            <a:r>
              <a:rPr lang="pt-BR" sz="1700" dirty="0">
                <a:latin typeface="Arial" pitchFamily="34" charset="0"/>
                <a:cs typeface="Arial" pitchFamily="34" charset="0"/>
              </a:rPr>
              <a:t>Endereço:                                                                                                          </a:t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r>
              <a:rPr lang="pt-BR" sz="1700" dirty="0">
                <a:latin typeface="Arial" pitchFamily="34" charset="0"/>
                <a:cs typeface="Arial" pitchFamily="34" charset="0"/>
              </a:rPr>
              <a:t>Dia e horário das reuniões:</a:t>
            </a: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Informar: Nome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do Presidente(a) da Conferência e o  Nº do telefone: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__________________</a:t>
            </a:r>
            <a:endParaRPr lang="pt-BR" sz="1700" dirty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                     Informar: Nome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do Presidente(a) do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CP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e o Nº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do telefone:_______________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r>
              <a:rPr lang="pt-BR" sz="1700" dirty="0" smtClean="0">
                <a:latin typeface="Arial" pitchFamily="34" charset="0"/>
                <a:cs typeface="Arial" pitchFamily="34" charset="0"/>
              </a:rPr>
              <a:t>                                      Cargos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Exercidos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064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pt-BR" sz="1700" dirty="0">
                <a:latin typeface="Arial" pitchFamily="34" charset="0"/>
                <a:cs typeface="Arial" pitchFamily="34" charset="0"/>
              </a:rPr>
              <a:t>3. Atividades na Igreja:</a:t>
            </a: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---------------------------------------------------------------------------------------------------------------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. Motivações para a candidatura:</a:t>
            </a: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--------------------------------------------------------------------------------------------------------------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. Proposta de Trabalho:</a:t>
            </a: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---------------------------------------------------------------------------------------------------------------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. Visão do encargo de Presidente ou Conselheiro Fiscal:</a:t>
            </a: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---------------------------------------------------------------------------------------------------------------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/>
            </a:r>
            <a:br>
              <a:rPr lang="pt-BR" sz="1700" dirty="0">
                <a:latin typeface="Arial" pitchFamily="34" charset="0"/>
                <a:cs typeface="Arial" pitchFamily="34" charset="0"/>
              </a:rPr>
            </a:b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. Outros aspectos relevantes (opcional o preenchimento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109728" indent="0">
              <a:buNone/>
            </a:pPr>
            <a:endParaRPr lang="pt-BR" sz="1700" dirty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              _______________________________</a:t>
            </a:r>
            <a:endParaRPr lang="pt-BR" sz="1700" dirty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             Assinatura 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do Candidato (a)</a:t>
            </a:r>
          </a:p>
          <a:p>
            <a:pPr marL="109728" indent="0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---------------------------------------------------------------------------------------------------------------</a:t>
            </a:r>
            <a:endParaRPr lang="pt-BR" sz="1700" dirty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pt-BR" sz="1700" dirty="0">
                <a:latin typeface="Arial" pitchFamily="34" charset="0"/>
                <a:cs typeface="Arial" pitchFamily="34" charset="0"/>
              </a:rPr>
              <a:t>8.  Item reservado para Parecer do Conselho Metropolitano (informando que constatou junto as Unidades Vicentinas  atividade ininterrupta do candidato).</a:t>
            </a:r>
          </a:p>
          <a:p>
            <a:pPr marL="109728" indent="0" algn="ctr"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                ______________________________</a:t>
            </a:r>
            <a:endParaRPr lang="pt-BR" sz="1700" dirty="0">
              <a:latin typeface="Arial" pitchFamily="34" charset="0"/>
              <a:cs typeface="Arial" pitchFamily="34" charset="0"/>
            </a:endParaRPr>
          </a:p>
          <a:p>
            <a:r>
              <a:rPr lang="pt-BR" sz="1700" b="1" dirty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Assinatura </a:t>
            </a:r>
            <a:r>
              <a:rPr lang="pt-BR" sz="1700" b="1" dirty="0">
                <a:latin typeface="Arial" pitchFamily="34" charset="0"/>
                <a:cs typeface="Arial" pitchFamily="34" charset="0"/>
              </a:rPr>
              <a:t>do Presidente (a) do CM</a:t>
            </a:r>
            <a:endParaRPr lang="pt-BR" sz="17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25344"/>
            <a:ext cx="8229600" cy="3891888"/>
          </a:xfrm>
        </p:spPr>
        <p:txBody>
          <a:bodyPr>
            <a:normAutofit/>
          </a:bodyPr>
          <a:lstStyle/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devem ocorrer no mínimo 90 dias antes do término dos mandatos. Serão realizadas por escrutínio secreto e apuradas no mesmo dia pelo voto da maioria simples dos associados.</a:t>
            </a:r>
          </a:p>
          <a:p>
            <a:pPr algn="just"/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35-incisos VI e  VIII)</a:t>
            </a:r>
            <a:endParaRPr lang="pt-BR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7) </a:t>
            </a:r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ELEIÇÕES</a:t>
            </a:r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13376"/>
            <a:ext cx="8229600" cy="2379720"/>
          </a:xfrm>
        </p:spPr>
        <p:txBody>
          <a:bodyPr>
            <a:normAutofit/>
          </a:bodyPr>
          <a:lstStyle/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disposições sobre eleições, posses e mandatos estão nos art. 35 e seus incisos I a XVI, conjugados com as disposições dos artigos 39-inciso IV e 40-incisos I a V e do art. 120 e 121 (Regra da SSVP-Brasil);</a:t>
            </a:r>
            <a:endParaRPr lang="pt-BR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BASE REGULAMENTAR</a:t>
            </a:r>
            <a:endParaRPr lang="pt-BR" sz="32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Autofit/>
          </a:bodyPr>
          <a:lstStyle/>
          <a:p>
            <a:pPr marL="681228" indent="-571500" algn="just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a) idade limite 70 anos para:</a:t>
            </a:r>
          </a:p>
          <a:p>
            <a:pPr marL="681228" indent="-571500" algn="just">
              <a:buNone/>
            </a:pPr>
            <a:endParaRPr lang="pt-BR" sz="15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Conselho Nacional do Brasil;</a:t>
            </a:r>
          </a:p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Conselho Metropolitano;</a:t>
            </a:r>
          </a:p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Conselho Central;</a:t>
            </a:r>
          </a:p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Obra Unida;</a:t>
            </a:r>
          </a:p>
          <a:p>
            <a:pPr marL="109728" indent="0" algn="just">
              <a:buNone/>
            </a:pPr>
            <a:endParaRPr lang="pt-BR" sz="1500" b="1" dirty="0">
              <a:latin typeface="Arial" pitchFamily="34" charset="0"/>
              <a:cs typeface="Arial" pitchFamily="34" charset="0"/>
            </a:endParaRPr>
          </a:p>
          <a:p>
            <a:pPr marL="109728" indent="0" algn="just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b) Idade limite 75 anos para:</a:t>
            </a:r>
          </a:p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Conselho Particular;</a:t>
            </a:r>
          </a:p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Conferência</a:t>
            </a:r>
          </a:p>
          <a:p>
            <a:pPr marL="109728" indent="0" algn="r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(incompletos)</a:t>
            </a:r>
          </a:p>
          <a:p>
            <a:pPr algn="r">
              <a:buNone/>
            </a:pPr>
            <a:endParaRPr lang="pt-BR" sz="2500" b="1" i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35-inciso III)</a:t>
            </a:r>
            <a:endParaRPr lang="pt-BR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8) </a:t>
            </a:r>
            <a:r>
              <a:rPr lang="pt-BR" sz="2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RESTRIÇÕES/EXIGÊNCIAS PARA CANDIDATURAS</a:t>
            </a:r>
            <a: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2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913376"/>
            <a:ext cx="8784976" cy="396389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	II) empregados de entidades vicentinas não podem ser eleitos ou nomeados para cargos das diretorias e Conselhos Fiscais de Conselhos ou Obras Unidas com as quais mantenham vínculo de emprego, ou para as quais prestem serviços profissionais, direta ou indiretamente </a:t>
            </a:r>
          </a:p>
          <a:p>
            <a:pPr algn="just">
              <a:buNone/>
            </a:pPr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r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35-inciso II)</a:t>
            </a:r>
            <a:r>
              <a:rPr lang="pt-BR" sz="2500" b="1" i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5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8) </a:t>
            </a:r>
            <a:r>
              <a:rPr lang="pt-BR" sz="2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RESTRIÇÕES/EXIGÊNCIAS PARA CANDIDATURAS</a:t>
            </a:r>
            <a: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1399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	E ainda, o candidato deve ser associado (vicentino/a) com atividade ininterrupta na </a:t>
            </a:r>
            <a:r>
              <a:rPr lang="pt-BR" sz="2500" b="1" dirty="0" err="1" smtClean="0">
                <a:latin typeface="Arial" pitchFamily="34" charset="0"/>
                <a:cs typeface="Arial" pitchFamily="34" charset="0"/>
              </a:rPr>
              <a:t>SSVP-Brasil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2 anos para CP;</a:t>
            </a:r>
          </a:p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4 anos para CC e CM;</a:t>
            </a:r>
          </a:p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7 anos para CN.</a:t>
            </a:r>
          </a:p>
          <a:p>
            <a:pPr algn="r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40-inciso I) </a:t>
            </a:r>
          </a:p>
          <a:p>
            <a:pPr algn="just">
              <a:buNone/>
            </a:pPr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	Para a eleição em conselhos é necessário o concurso de no mínimo 2 candidatos.</a:t>
            </a:r>
          </a:p>
          <a:p>
            <a:pPr algn="just">
              <a:buNone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40-inciso II)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5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8) </a:t>
            </a:r>
            <a:r>
              <a:rPr lang="pt-BR" sz="2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RESTRIÇÕES/EXIGÊNCIAS PARA CANDIDATURAS</a:t>
            </a:r>
            <a: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	A reeleição de Presidente está expressamente vetada.</a:t>
            </a:r>
          </a:p>
          <a:p>
            <a:pPr algn="r">
              <a:buNone/>
            </a:pP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40-inciso III)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None/>
            </a:pPr>
            <a:endParaRPr lang="pt-BR" sz="15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	Entende-se então que o ex-Presidente de uma gestão não pode assumir cargo de Vice-Presidente na gestão subsequente pois constituiria, na hipótese de assumir o cargo nas ausências do Presidente, um descumprimento a preceito fixado no regulamento da SSVP.</a:t>
            </a:r>
            <a:endParaRPr lang="pt-BR" sz="25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8) </a:t>
            </a:r>
            <a:r>
              <a:rPr lang="pt-BR" sz="2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RESTRIÇÕES/EXIGÊNCIAS PARA CANDIDATURAS</a:t>
            </a:r>
            <a: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201408"/>
            <a:ext cx="8229600" cy="4251928"/>
          </a:xfrm>
        </p:spPr>
        <p:txBody>
          <a:bodyPr>
            <a:normAutofit/>
          </a:bodyPr>
          <a:lstStyle/>
          <a:p>
            <a:r>
              <a:rPr lang="pt-BR" sz="2500" b="1" dirty="0" smtClean="0">
                <a:latin typeface="Arial" pitchFamily="34" charset="0"/>
                <a:cs typeface="Arial" pitchFamily="34" charset="0"/>
              </a:rPr>
              <a:t>para dirigir o processo de votação e apuração dos votos.</a:t>
            </a:r>
          </a:p>
          <a:p>
            <a:pPr>
              <a:buNone/>
            </a:pPr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35- inciso XII da Regra da SSVP)</a:t>
            </a:r>
            <a:endParaRPr lang="pt-BR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9) </a:t>
            </a:r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COMISSÃO ELEITORAL</a:t>
            </a:r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97352"/>
            <a:ext cx="8229600" cy="2163696"/>
          </a:xfrm>
        </p:spPr>
        <p:txBody>
          <a:bodyPr>
            <a:normAutofit/>
          </a:bodyPr>
          <a:lstStyle/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admite-se, desde que não possa ser identificado e chegue à Comissão Eleitoral (de apuração) antes do encerramento da votação.</a:t>
            </a:r>
          </a:p>
          <a:p>
            <a:pPr algn="just">
              <a:buNone/>
            </a:pPr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35-inciso XI)</a:t>
            </a:r>
            <a:endParaRPr lang="pt-BR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10) </a:t>
            </a:r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VOTO POR CORRESPONDÊNCIA</a:t>
            </a:r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26460" y="2060848"/>
            <a:ext cx="7433972" cy="1262567"/>
          </a:xfrm>
        </p:spPr>
        <p:txBody>
          <a:bodyPr>
            <a:prstTxWarp prst="textChevronInverted">
              <a:avLst>
                <a:gd name="adj" fmla="val 79389"/>
              </a:avLst>
            </a:prstTxWarp>
            <a:noAutofit/>
            <a:scene3d>
              <a:camera prst="orthographicFront"/>
              <a:lightRig rig="soft" dir="t"/>
            </a:scene3d>
            <a:sp3d extrusionH="57150" prstMaterial="softEdge">
              <a:bevelT w="25400" h="25400" prst="softRound"/>
            </a:sp3d>
          </a:bodyPr>
          <a:lstStyle/>
          <a:p>
            <a:pPr algn="ctr"/>
            <a:r>
              <a:rPr lang="pt-BR" sz="5500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mic Sans MS" pitchFamily="66" charset="0"/>
              </a:rPr>
              <a:t>MODELOS</a:t>
            </a:r>
            <a:endParaRPr lang="pt-BR" sz="5500" dirty="0">
              <a:ln>
                <a:solidFill>
                  <a:schemeClr val="bg2">
                    <a:lumMod val="9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9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03856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Organizar mesa com os 3 membros da comissão, sendo 1 presidente.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Ao lado deverá ficar a Secretária para elaborar a Ata que será assinada no final da sessão.</a:t>
            </a:r>
          </a:p>
          <a:p>
            <a:pPr lvl="0"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 urna deverá estar na mesa em local visível.</a:t>
            </a:r>
          </a:p>
          <a:p>
            <a:pPr lvl="0"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Conferir a quantidade de cédula. Deve estar em conformidade com a lista de votantes (sem sobra)</a:t>
            </a:r>
          </a:p>
          <a:p>
            <a:pPr lvl="0"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Abertura da sessão pela Presidente do CM.......</a:t>
            </a:r>
          </a:p>
          <a:p>
            <a:pPr algn="just">
              <a:buNone/>
            </a:pPr>
            <a:endParaRPr lang="pt-BR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“CHECK LIST” / ROTEIRO </a:t>
            </a:r>
            <a:b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 SUBSIDIAR A COMISSÃO ELEITORAL</a:t>
            </a:r>
            <a:endParaRPr lang="pt-BR" sz="30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32448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Comissão eleitoral – Presidente lê os nomes dos candidatos e as regras. Informar a forma de votação: Presidente = votar em apenas um candidato. Se marcar nos 2 candidatos o voto será anulado. Conselheiro Fiscal = votar em apenas 3 candidatos. Se votar em mais de 3 será anulado.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Informar quem votará por correspondência e mostrar ao público o envelope lacrado. (somente depois da votação presencial será aberto o envelope).</a:t>
            </a:r>
            <a:endParaRPr lang="pt-BR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0" y="341784"/>
            <a:ext cx="9144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“CHECK LIST” / ROTEIRO </a:t>
            </a:r>
            <a:b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 SUBSIDIAR A COMISSÃO ELEITORAL</a:t>
            </a:r>
            <a:endParaRPr lang="pt-BR" sz="30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816424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Chamar os votantes para assinar a lista. Neste momento a pessoa deverá apresentar seu documento de identificação e aqueles que estão representando deverão ter cópia da Ata de sua nomeação. Este documento (ata) é recolhido pela comissão para compor os arquivos. </a:t>
            </a:r>
          </a:p>
          <a:p>
            <a:pPr lvl="0"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 pessoa deverá marcar a cédula em um lugar reservado. Não poderá levar a cédula para o local onde está acomodado (sentado).</a:t>
            </a:r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0" y="341784"/>
            <a:ext cx="9144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“CHECK LIST” / ROTEIRO </a:t>
            </a:r>
            <a:b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 SUBSIDIAR A COMISSÃO ELEITORAL</a:t>
            </a:r>
            <a:endParaRPr lang="pt-BR" sz="30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69360"/>
            <a:ext cx="8229600" cy="4755984"/>
          </a:xfrm>
        </p:spPr>
        <p:txBody>
          <a:bodyPr>
            <a:normAutofit/>
          </a:bodyPr>
          <a:lstStyle/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para indicação dos nomes de associados para concorrer aos cargos de Presidente (administrador)  e membros do Conselho Fiscal (titulares e suplentes) de Conselho Metropolitano – com 90 dias de antecedência do pleito.</a:t>
            </a:r>
          </a:p>
          <a:p>
            <a:pPr algn="just"/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35-inciso VI)</a:t>
            </a:r>
            <a:endParaRPr lang="pt-BR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07288" cy="114300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ABERTURA DO PROCESSO ELEITORAL</a:t>
            </a:r>
            <a:endParaRPr lang="pt-B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Depois que todos votarem, o Presidente da comissão anuncia qual/quais voto(s) são por correspondência, abre o envelope e deposita na urna.</a:t>
            </a:r>
          </a:p>
          <a:p>
            <a:pPr lvl="0"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Abertura da urna – contar quantidade de cédulas na urna com total de votantes.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Presidente da comissão faz a leitura em voz alta de quem está recebendo o voto e os outros 2 membros anotam em uma planilha (a planilha deverá conter nome e várias colunas para  anotação de cada voto que receberá). No final da coluna será totalizada a quantidade de votos que                        		cada candidato recebeu.</a:t>
            </a:r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-36512" y="-27384"/>
            <a:ext cx="9144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“CHECK LIST” / ROTEIRO </a:t>
            </a:r>
            <a:b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 SUBSIDIAR A COMISSÃO ELEITORAL</a:t>
            </a:r>
            <a:endParaRPr lang="pt-BR" sz="30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6004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O presidente lê o resultado da votação (todos os nomes e seus pontos deverão ser lidos).  No caso de Conselheiros Fiscais, os 3 melhores pontuados serão os membros titulares e os outros 3 na sequencia serão suplentes. </a:t>
            </a:r>
          </a:p>
          <a:p>
            <a:pPr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 planilha deverá constituir arquivo do processo eleitoral e deverá ser assinado pelos 3 membros da comissão eleitoral.</a:t>
            </a:r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-36512" y="188640"/>
            <a:ext cx="9144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“CHECK LIST” / ROTEIRO </a:t>
            </a:r>
            <a:b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 SUBSIDIAR A COMISSÃO ELEITORAL</a:t>
            </a:r>
            <a:endParaRPr lang="pt-BR" sz="30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6004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 Presidente do CM..... anuncia os vencedores.</a:t>
            </a:r>
          </a:p>
          <a:p>
            <a:pPr lvl="0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Na sequencia a Secretária elabora a Ata com o resultado</a:t>
            </a:r>
          </a:p>
          <a:p>
            <a:pPr lvl="0"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A Secretária procede a leitura e passa para a colher a assinatura.</a:t>
            </a:r>
          </a:p>
          <a:p>
            <a:pPr>
              <a:buFont typeface="Wingdings" pitchFamily="2" charset="2"/>
              <a:buChar char="ü"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Presidente do CM..... encerra a sessão.</a:t>
            </a:r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0" y="260648"/>
            <a:ext cx="9144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“CHECK LIST” / ROTEIRO </a:t>
            </a:r>
            <a:b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pt-BR" sz="3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 SUBSIDIAR A COMISSÃO ELEITORAL</a:t>
            </a:r>
            <a:endParaRPr lang="pt-BR" sz="30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46856" y="2060848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t-B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UNIDADE VICENTINA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NOME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ENCARGO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ASSINATURA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143000"/>
          </a:xfrm>
        </p:spPr>
        <p:txBody>
          <a:bodyPr>
            <a:noAutofit/>
          </a:bodyPr>
          <a:lstStyle/>
          <a:p>
            <a:pPr algn="ctr"/>
            <a: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LISTA DE PRESENÇA NA ASSEMBLÉIA DE .../.../20....</a:t>
            </a:r>
            <a:b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pt-BR" sz="2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(LISTA DE VOTANTES)</a:t>
            </a:r>
            <a:endParaRPr lang="pt-BR" sz="2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843808" y="4653136"/>
            <a:ext cx="33123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Arial" pitchFamily="34" charset="0"/>
                <a:cs typeface="Arial" pitchFamily="34" charset="0"/>
              </a:rPr>
              <a:t>(nome)</a:t>
            </a:r>
          </a:p>
          <a:p>
            <a:pPr algn="ctr"/>
            <a:r>
              <a:rPr lang="pt-BR" sz="1500" b="1" dirty="0" smtClean="0">
                <a:latin typeface="Arial" pitchFamily="34" charset="0"/>
                <a:cs typeface="Arial" pitchFamily="34" charset="0"/>
              </a:rPr>
              <a:t>Presidente da Comissão Eleitoral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7544" y="5445224"/>
            <a:ext cx="31683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Arial" pitchFamily="34" charset="0"/>
                <a:cs typeface="Arial" pitchFamily="34" charset="0"/>
              </a:rPr>
              <a:t>(nome)</a:t>
            </a:r>
          </a:p>
          <a:p>
            <a:pPr algn="ctr"/>
            <a:r>
              <a:rPr lang="pt-BR" sz="1500" b="1" dirty="0" smtClean="0">
                <a:latin typeface="Arial" pitchFamily="34" charset="0"/>
                <a:cs typeface="Arial" pitchFamily="34" charset="0"/>
              </a:rPr>
              <a:t>Membro da Comissão Eleitoral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508104" y="5445224"/>
            <a:ext cx="31683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Arial" pitchFamily="34" charset="0"/>
                <a:cs typeface="Arial" pitchFamily="34" charset="0"/>
              </a:rPr>
              <a:t>(nome)</a:t>
            </a:r>
          </a:p>
          <a:p>
            <a:pPr algn="ctr"/>
            <a:r>
              <a:rPr lang="pt-BR" sz="1500" b="1" dirty="0" smtClean="0">
                <a:latin typeface="Arial" pitchFamily="34" charset="0"/>
                <a:cs typeface="Arial" pitchFamily="34" charset="0"/>
              </a:rPr>
              <a:t>Membro da Comissão Eleitoral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539551" y="1412776"/>
          <a:ext cx="792088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7"/>
                <a:gridCol w="576064"/>
                <a:gridCol w="576064"/>
                <a:gridCol w="576064"/>
                <a:gridCol w="576064"/>
                <a:gridCol w="504056"/>
                <a:gridCol w="504056"/>
                <a:gridCol w="432048"/>
                <a:gridCol w="504056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700" dirty="0" smtClean="0"/>
                        <a:t>Presidente</a:t>
                      </a:r>
                      <a:endParaRPr lang="pt-BR" sz="1700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pt-BR" sz="1700" dirty="0" smtClean="0"/>
                        <a:t>Votos</a:t>
                      </a:r>
                      <a:endParaRPr lang="pt-BR" sz="17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/>
                        <a:t>Total</a:t>
                      </a:r>
                      <a:endParaRPr lang="pt-BR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Espaço Reservado para Conteúdo 3"/>
          <p:cNvGraphicFramePr>
            <a:graphicFrameLocks/>
          </p:cNvGraphicFramePr>
          <p:nvPr/>
        </p:nvGraphicFramePr>
        <p:xfrm>
          <a:off x="539551" y="2132856"/>
          <a:ext cx="7920881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/>
                <a:gridCol w="576064"/>
                <a:gridCol w="576064"/>
                <a:gridCol w="576064"/>
                <a:gridCol w="576064"/>
                <a:gridCol w="504056"/>
                <a:gridCol w="504056"/>
                <a:gridCol w="432048"/>
                <a:gridCol w="504056"/>
                <a:gridCol w="172819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Espaço Reservado para Conteúdo 3"/>
          <p:cNvGraphicFramePr>
            <a:graphicFrameLocks/>
          </p:cNvGraphicFramePr>
          <p:nvPr/>
        </p:nvGraphicFramePr>
        <p:xfrm>
          <a:off x="539551" y="2492896"/>
          <a:ext cx="7920881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/>
                <a:gridCol w="576064"/>
                <a:gridCol w="576064"/>
                <a:gridCol w="576064"/>
                <a:gridCol w="576064"/>
                <a:gridCol w="504056"/>
                <a:gridCol w="504056"/>
                <a:gridCol w="432048"/>
                <a:gridCol w="504056"/>
                <a:gridCol w="172819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ítulo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1143000"/>
          </a:xfrm>
        </p:spPr>
        <p:txBody>
          <a:bodyPr>
            <a:noAutofit/>
          </a:bodyPr>
          <a:lstStyle/>
          <a:p>
            <a:pPr algn="ctr"/>
            <a: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ELEIÇÃO PARA PRESIDENTE E CONSELHO FISCAL</a:t>
            </a:r>
            <a:b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pt-BR" sz="2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GESTÃO 20.... – 20....</a:t>
            </a:r>
            <a:endParaRPr lang="pt-BR" sz="2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Espaço Reservado para Conteúdo 3"/>
          <p:cNvGraphicFramePr>
            <a:graphicFrameLocks/>
          </p:cNvGraphicFramePr>
          <p:nvPr/>
        </p:nvGraphicFramePr>
        <p:xfrm>
          <a:off x="539551" y="3068960"/>
          <a:ext cx="792088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7"/>
                <a:gridCol w="576064"/>
                <a:gridCol w="576064"/>
                <a:gridCol w="576064"/>
                <a:gridCol w="576064"/>
                <a:gridCol w="504056"/>
                <a:gridCol w="504056"/>
                <a:gridCol w="432048"/>
                <a:gridCol w="504056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700" dirty="0" smtClean="0"/>
                        <a:t>Conselho Fiscal</a:t>
                      </a:r>
                      <a:endParaRPr lang="pt-BR" sz="1700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pt-BR" sz="1700" dirty="0" smtClean="0"/>
                        <a:t>Votos</a:t>
                      </a:r>
                      <a:endParaRPr lang="pt-BR" sz="17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700" dirty="0" smtClean="0"/>
                        <a:t>Total</a:t>
                      </a:r>
                      <a:endParaRPr lang="pt-BR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Espaço Reservado para Conteúdo 3"/>
          <p:cNvGraphicFramePr>
            <a:graphicFrameLocks/>
          </p:cNvGraphicFramePr>
          <p:nvPr/>
        </p:nvGraphicFramePr>
        <p:xfrm>
          <a:off x="539551" y="4149080"/>
          <a:ext cx="7920881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/>
                <a:gridCol w="576064"/>
                <a:gridCol w="576064"/>
                <a:gridCol w="576064"/>
                <a:gridCol w="576064"/>
                <a:gridCol w="504056"/>
                <a:gridCol w="504056"/>
                <a:gridCol w="432048"/>
                <a:gridCol w="504056"/>
                <a:gridCol w="172819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Espaço Reservado para Conteúdo 3"/>
          <p:cNvGraphicFramePr>
            <a:graphicFrameLocks/>
          </p:cNvGraphicFramePr>
          <p:nvPr/>
        </p:nvGraphicFramePr>
        <p:xfrm>
          <a:off x="539551" y="3789040"/>
          <a:ext cx="7920881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4217"/>
                <a:gridCol w="576064"/>
                <a:gridCol w="576064"/>
                <a:gridCol w="576064"/>
                <a:gridCol w="576064"/>
                <a:gridCol w="504056"/>
                <a:gridCol w="504056"/>
                <a:gridCol w="432048"/>
                <a:gridCol w="504056"/>
                <a:gridCol w="1728192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2915816" y="4747210"/>
            <a:ext cx="33123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Arial" pitchFamily="34" charset="0"/>
                <a:cs typeface="Arial" pitchFamily="34" charset="0"/>
              </a:rPr>
              <a:t>(nome)</a:t>
            </a:r>
          </a:p>
          <a:p>
            <a:pPr algn="ctr"/>
            <a:r>
              <a:rPr lang="pt-BR" sz="1500" b="1" dirty="0" smtClean="0">
                <a:latin typeface="Arial" pitchFamily="34" charset="0"/>
                <a:cs typeface="Arial" pitchFamily="34" charset="0"/>
              </a:rPr>
              <a:t>Presidente da Comissão Eleitoral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67544" y="5467290"/>
            <a:ext cx="31683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Arial" pitchFamily="34" charset="0"/>
                <a:cs typeface="Arial" pitchFamily="34" charset="0"/>
              </a:rPr>
              <a:t>(nome)</a:t>
            </a:r>
          </a:p>
          <a:p>
            <a:pPr algn="ctr"/>
            <a:r>
              <a:rPr lang="pt-BR" sz="1500" b="1" dirty="0" smtClean="0">
                <a:latin typeface="Arial" pitchFamily="34" charset="0"/>
                <a:cs typeface="Arial" pitchFamily="34" charset="0"/>
              </a:rPr>
              <a:t>Membro da Comissão Eleitoral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5580112" y="5467290"/>
            <a:ext cx="31683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dirty="0" smtClean="0">
                <a:latin typeface="Arial" pitchFamily="34" charset="0"/>
                <a:cs typeface="Arial" pitchFamily="34" charset="0"/>
              </a:rPr>
              <a:t>(nome)</a:t>
            </a:r>
          </a:p>
          <a:p>
            <a:pPr algn="ctr"/>
            <a:r>
              <a:rPr lang="pt-BR" sz="1500" b="1" dirty="0" smtClean="0">
                <a:latin typeface="Arial" pitchFamily="34" charset="0"/>
                <a:cs typeface="Arial" pitchFamily="34" charset="0"/>
              </a:rPr>
              <a:t>Membro da Comissão Eleitoral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CÉDULA DE VOTAÇÃO</a:t>
            </a:r>
            <a:endParaRPr lang="pt-BR" sz="32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403648" y="2348880"/>
          <a:ext cx="6335787" cy="2425548"/>
        </p:xfrm>
        <a:graphic>
          <a:graphicData uri="http://schemas.openxmlformats.org/drawingml/2006/table">
            <a:tbl>
              <a:tblPr/>
              <a:tblGrid>
                <a:gridCol w="6335787"/>
              </a:tblGrid>
              <a:tr h="373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COMISSÃO ELEITORAL</a:t>
                      </a:r>
                      <a:endParaRPr lang="pt-BR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051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5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Presidente</a:t>
                      </a:r>
                      <a:endParaRPr lang="pt-BR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            </a:t>
                      </a:r>
                      <a:endParaRPr lang="pt-BR" sz="15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5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Membro                                                                                        </a:t>
                      </a:r>
                      <a:r>
                        <a:rPr lang="pt-BR" sz="15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Membro</a:t>
                      </a:r>
                      <a:endParaRPr lang="pt-BR" sz="15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6228184" y="4869160"/>
            <a:ext cx="15121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i="1" dirty="0" smtClean="0">
                <a:latin typeface="Arial" pitchFamily="34" charset="0"/>
                <a:cs typeface="Arial" pitchFamily="34" charset="0"/>
              </a:rPr>
              <a:t>(FRENTE)</a:t>
            </a:r>
            <a:endParaRPr lang="pt-BR" sz="15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ço Reservado para Conteúdo 20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237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1 – ADMINISTRADOR (PRESIDENTE)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(nome) ........................................................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(nome) ........................................................</a:t>
            </a:r>
          </a:p>
          <a:p>
            <a:pPr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 – CONSELHO FISCAL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(3 VOTOS)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(nome) ........................................................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(nome) ........................................................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(nome) ........................................................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(nome) ........................................................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(nome) ........................................................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(nome) ........................................................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CÉDULA DE VOTAÇÃO</a:t>
            </a:r>
            <a:endParaRPr lang="pt-BR" sz="32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948264" y="5770131"/>
            <a:ext cx="15121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i="1" dirty="0" smtClean="0">
                <a:latin typeface="Arial" pitchFamily="34" charset="0"/>
                <a:cs typeface="Arial" pitchFamily="34" charset="0"/>
              </a:rPr>
              <a:t>(VERSO)</a:t>
            </a:r>
            <a:endParaRPr lang="pt-BR" sz="15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641" name="Text Box 17"/>
          <p:cNvSpPr txBox="1">
            <a:spLocks noChangeArrowheads="1"/>
          </p:cNvSpPr>
          <p:nvPr/>
        </p:nvSpPr>
        <p:spPr bwMode="auto">
          <a:xfrm>
            <a:off x="5508104" y="2060848"/>
            <a:ext cx="474662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4642" name="Text Box 18"/>
          <p:cNvSpPr txBox="1">
            <a:spLocks noChangeArrowheads="1"/>
          </p:cNvSpPr>
          <p:nvPr/>
        </p:nvSpPr>
        <p:spPr bwMode="auto">
          <a:xfrm>
            <a:off x="5508104" y="2420888"/>
            <a:ext cx="474662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4643" name="Text Box 19"/>
          <p:cNvSpPr txBox="1">
            <a:spLocks noChangeArrowheads="1"/>
          </p:cNvSpPr>
          <p:nvPr/>
        </p:nvSpPr>
        <p:spPr bwMode="auto">
          <a:xfrm>
            <a:off x="5508104" y="3429000"/>
            <a:ext cx="474662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4644" name="Text Box 20"/>
          <p:cNvSpPr txBox="1">
            <a:spLocks noChangeArrowheads="1"/>
          </p:cNvSpPr>
          <p:nvPr/>
        </p:nvSpPr>
        <p:spPr bwMode="auto">
          <a:xfrm>
            <a:off x="5508104" y="3789040"/>
            <a:ext cx="474662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4645" name="Text Box 21"/>
          <p:cNvSpPr txBox="1">
            <a:spLocks noChangeArrowheads="1"/>
          </p:cNvSpPr>
          <p:nvPr/>
        </p:nvSpPr>
        <p:spPr bwMode="auto">
          <a:xfrm>
            <a:off x="5508104" y="4149080"/>
            <a:ext cx="474662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4646" name="Text Box 22"/>
          <p:cNvSpPr txBox="1">
            <a:spLocks noChangeArrowheads="1"/>
          </p:cNvSpPr>
          <p:nvPr/>
        </p:nvSpPr>
        <p:spPr bwMode="auto">
          <a:xfrm>
            <a:off x="5508104" y="4509120"/>
            <a:ext cx="474662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4647" name="Text Box 23"/>
          <p:cNvSpPr txBox="1">
            <a:spLocks noChangeArrowheads="1"/>
          </p:cNvSpPr>
          <p:nvPr/>
        </p:nvSpPr>
        <p:spPr bwMode="auto">
          <a:xfrm>
            <a:off x="5508104" y="4869160"/>
            <a:ext cx="474662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4648" name="Text Box 24"/>
          <p:cNvSpPr txBox="1">
            <a:spLocks noChangeArrowheads="1"/>
          </p:cNvSpPr>
          <p:nvPr/>
        </p:nvSpPr>
        <p:spPr bwMode="auto">
          <a:xfrm>
            <a:off x="5508104" y="5229200"/>
            <a:ext cx="474662" cy="247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69360"/>
            <a:ext cx="8229600" cy="482799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o Presidente eleito, sua diretoria e Conselheiros Fiscais, deverão assinar este termo junto ao Conselho de hierarquia imediatamente superior antes da posse. Nele deve constar o compromisso de respeito e cumprimento e a obrigação de fazer cumprir o Regulamento da SSVP e o Estatuto Social da entidade para a qual foram eleitos, em especial quanto ao resguardo dos seus bens, ao cumprimento zeloso das obrigações administrativas e legais e ao recolhimento obrigatório das contribuições financeiras regulamentares.</a:t>
            </a:r>
          </a:p>
          <a:p>
            <a:pPr algn="r">
              <a:buNone/>
            </a:pP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36)</a:t>
            </a:r>
            <a:endParaRPr lang="pt-BR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11) </a:t>
            </a:r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TERMO DE COMPROMISSO NA POSSE</a:t>
            </a:r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26460" y="2060848"/>
            <a:ext cx="7433972" cy="1262567"/>
          </a:xfrm>
        </p:spPr>
        <p:txBody>
          <a:bodyPr>
            <a:prstTxWarp prst="textChevronInverted">
              <a:avLst>
                <a:gd name="adj" fmla="val 79389"/>
              </a:avLst>
            </a:prstTxWarp>
            <a:noAutofit/>
            <a:scene3d>
              <a:camera prst="orthographicFront"/>
              <a:lightRig rig="soft" dir="t"/>
            </a:scene3d>
            <a:sp3d extrusionH="57150" prstMaterial="softEdge">
              <a:bevelT w="25400" h="25400" prst="softRound"/>
            </a:sp3d>
          </a:bodyPr>
          <a:lstStyle/>
          <a:p>
            <a:pPr algn="ctr"/>
            <a:r>
              <a:rPr lang="pt-BR" sz="5500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mic Sans MS" pitchFamily="66" charset="0"/>
              </a:rPr>
              <a:t>MODELO</a:t>
            </a:r>
            <a:endParaRPr lang="pt-BR" sz="5500" dirty="0">
              <a:ln>
                <a:solidFill>
                  <a:schemeClr val="bg2">
                    <a:lumMod val="9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1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080120"/>
            <a:ext cx="9144000" cy="5949280"/>
          </a:xfrm>
        </p:spPr>
        <p:txBody>
          <a:bodyPr>
            <a:noAutofit/>
          </a:bodyPr>
          <a:lstStyle/>
          <a:p>
            <a:pPr marL="109728" indent="0" algn="just">
              <a:buNone/>
            </a:pPr>
            <a:r>
              <a:rPr lang="pt-BR" sz="1500" dirty="0" smtClean="0">
                <a:latin typeface="Arial" pitchFamily="34" charset="0"/>
                <a:cs typeface="Arial" pitchFamily="34" charset="0"/>
              </a:rPr>
              <a:t> 	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Neste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ato de posse no cargo de Presidente do Conselho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Metropolitano ..............,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vinculado ao Conselho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Nacional do Brasil da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SSVP, para todos os fins de direitos, declaro que estou ciente de minhas responsabilidades como membro associado da SSVP no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Brasil.</a:t>
            </a:r>
          </a:p>
          <a:p>
            <a:pPr marL="109728" indent="0" algn="just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 	Assumo o compromisso de exercer o mandato que me foi confiado pela </a:t>
            </a:r>
            <a:r>
              <a:rPr lang="pt-BR" sz="1700" dirty="0" err="1" smtClean="0">
                <a:latin typeface="Arial" pitchFamily="34" charset="0"/>
                <a:cs typeface="Arial" pitchFamily="34" charset="0"/>
              </a:rPr>
              <a:t>Assembléia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 Geral deste Conselho, devidamente homologada pelo Conselho Nacional do Brasil, observar as leis vigentes, cumprindo e fazendo cumprir sem reservas o Regulamento da SSVP no Brasil, em especial as minhas competências descritas no art. 108 e as prescrições dos artigos 35 a 38 e 95 a 97; os Estatutos e Regimento Interno, o “Manual Prático do Dirigente Vicentino”, além das Resoluções, Instruções Normativas, Circulares e/ou outras determinações emanadas dos Órgãos competentes da hierarquia, bem como de suas decisões.</a:t>
            </a:r>
          </a:p>
          <a:p>
            <a:pPr marL="109728" indent="0" algn="just">
              <a:buNone/>
            </a:pPr>
            <a:r>
              <a:rPr lang="pt-BR" sz="17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	Comprometo-me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, ainda, com especial desvelo, a cuidar do patrimônio e de toda a parte administrativa, especialmente do pagamento de encargos sociais, apresentações e relatórios, mapas e informações, pagamento da contribuição financeira estipulada no Regulamento, a manter a contabilidade organizada e transparente, ainda, participar das reuniões e/ou eventos organizados pelo Conselho Metropolitano de Brasília ou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seus  Departamentos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, tudo para o bem dos assistidos, para a boa organização da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SSVP e </a:t>
            </a:r>
            <a:r>
              <a:rPr lang="pt-BR" sz="1700" dirty="0">
                <a:latin typeface="Arial" pitchFamily="34" charset="0"/>
                <a:cs typeface="Arial" pitchFamily="34" charset="0"/>
              </a:rPr>
              <a:t>para glória de Deus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 algn="ctr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(local e data)</a:t>
            </a:r>
          </a:p>
          <a:p>
            <a:pPr marL="109728" indent="0" algn="ctr">
              <a:buNone/>
            </a:pPr>
            <a:r>
              <a:rPr lang="pt-BR" sz="1700" dirty="0">
                <a:latin typeface="Arial" pitchFamily="34" charset="0"/>
                <a:cs typeface="Arial" pitchFamily="34" charset="0"/>
              </a:rPr>
              <a:t> 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Nome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CPF</a:t>
            </a:r>
            <a:endParaRPr lang="pt-BR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864096"/>
          </a:xfrm>
        </p:spPr>
        <p:txBody>
          <a:bodyPr>
            <a:noAutofit/>
          </a:bodyPr>
          <a:lstStyle/>
          <a:p>
            <a:pPr algn="ctr"/>
            <a:r>
              <a:rPr lang="pt-BR" sz="2000" dirty="0" smtClean="0">
                <a:effectLst/>
                <a:latin typeface="Arial" pitchFamily="34" charset="0"/>
                <a:cs typeface="Arial" pitchFamily="34" charset="0"/>
              </a:rPr>
              <a:t>TERMO DE COMPROMISSO DE DIRETORIA</a:t>
            </a:r>
            <a:r>
              <a:rPr lang="pt-BR" sz="2000" dirty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t-BR" sz="2000" dirty="0">
                <a:effectLst/>
                <a:latin typeface="Arial" pitchFamily="34" charset="0"/>
                <a:cs typeface="Arial" pitchFamily="34" charset="0"/>
              </a:rPr>
            </a:br>
            <a:r>
              <a:rPr lang="pt-BR" sz="2000" dirty="0">
                <a:effectLst/>
                <a:latin typeface="Arial" pitchFamily="34" charset="0"/>
                <a:cs typeface="Arial" pitchFamily="34" charset="0"/>
              </a:rPr>
              <a:t>(artigo 36 do Regulamento da SSVP no Brasil)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6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26460" y="2060848"/>
            <a:ext cx="7433972" cy="1262567"/>
          </a:xfrm>
        </p:spPr>
        <p:txBody>
          <a:bodyPr>
            <a:prstTxWarp prst="textChevronInverted">
              <a:avLst>
                <a:gd name="adj" fmla="val 79389"/>
              </a:avLst>
            </a:prstTxWarp>
            <a:noAutofit/>
            <a:scene3d>
              <a:camera prst="orthographicFront"/>
              <a:lightRig rig="soft" dir="t"/>
            </a:scene3d>
            <a:sp3d extrusionH="57150" prstMaterial="softEdge">
              <a:bevelT w="25400" h="25400" prst="softRound"/>
            </a:sp3d>
          </a:bodyPr>
          <a:lstStyle/>
          <a:p>
            <a:pPr algn="ctr"/>
            <a:r>
              <a:rPr lang="pt-BR" sz="5500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mic Sans MS" pitchFamily="66" charset="0"/>
              </a:rPr>
              <a:t>MODELO</a:t>
            </a:r>
            <a:endParaRPr lang="pt-BR" sz="5500" dirty="0">
              <a:ln>
                <a:solidFill>
                  <a:schemeClr val="bg2">
                    <a:lumMod val="9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	No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exercício da Presidência do Conselho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.............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da Sociedade de São Vicente de Paulo e no uso das atribuições a mim conferidas, declaro para os efeitos do art. 35-XVI da Regra da SSVP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empossado(a),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na Presidência do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CONSELHO ...............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o/a confrade/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consócia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.................,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que dirigirá os destinos desse Conselho no período de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..../..../......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a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..../..../......,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de acordo com o Art. 40-III do mesmo regulamento, zelando pela manutenção dos princípios fundamentais e pelo cumprimento da Regra da Sociedade de São Vicente de Paulo, em especial o artigo 36 e o termo de compromisso acima firmado.</a:t>
            </a:r>
          </a:p>
          <a:p>
            <a:pPr marL="109728" indent="0" algn="just"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(nome)</a:t>
            </a: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Presidente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pt-BR" sz="2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TERMO DE POSSE</a:t>
            </a:r>
            <a:endParaRPr lang="pt-BR" sz="25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92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69360"/>
            <a:ext cx="8229600" cy="3747872"/>
          </a:xfrm>
        </p:spPr>
        <p:txBody>
          <a:bodyPr>
            <a:noAutofit/>
          </a:bodyPr>
          <a:lstStyle/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nos Metropolitanos e Nacional é formado pelos Presidentes de Conselhos de hierarquia inferior e pelo Presidente e membros com direito a voto da diretoria do próprio Conselho – sempre em número inferior ao dos demais Presidentes dos Conselhos que o integram.</a:t>
            </a:r>
          </a:p>
          <a:p>
            <a:pPr algn="just"/>
            <a:endParaRPr lang="pt-BR" sz="25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25-incisos IV e V)</a:t>
            </a:r>
            <a:endParaRPr lang="pt-BR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12) </a:t>
            </a:r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COLÉGIO DE ELEITORES</a:t>
            </a:r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803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Nos Centrais os Presidentes de Obras Unidas vinculadas também integram o colégio.</a:t>
            </a:r>
          </a:p>
          <a:p>
            <a:pPr algn="just">
              <a:buNone/>
            </a:pPr>
            <a:endParaRPr lang="pt-BR" sz="3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25-inciso III)</a:t>
            </a:r>
          </a:p>
          <a:p>
            <a:pPr algn="just">
              <a:buNone/>
            </a:pPr>
            <a:endParaRPr lang="pt-BR" sz="1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	Em Obras Unidas, pelos Presidentes de Conselhos Particulares e pelo Presidente e membros com direito a voto do Conselho Central ao qual a obra esteja subordinada e pelo Presidente e membros da diretoria da própria Obra com direito a voto – sempre em número inferior ao dos demais integrantes do colégio assim formado.</a:t>
            </a:r>
          </a:p>
          <a:p>
            <a:pPr algn="just">
              <a:buNone/>
            </a:pPr>
            <a:endParaRPr lang="pt-BR" sz="5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25-inciso VI)</a:t>
            </a:r>
            <a:endParaRPr lang="pt-BR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12) </a:t>
            </a:r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COLÉGIO DE ELEITORES</a:t>
            </a:r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pt-B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Autofit/>
          </a:bodyPr>
          <a:lstStyle/>
          <a:p>
            <a:pPr>
              <a:buNone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	CIRCULAR N.º ...../CM.../20....                   ............/.....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, ...... de ..... de 20....</a:t>
            </a:r>
          </a:p>
          <a:p>
            <a:pPr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 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	AOS SENHORES MEMBROS NATOS e VOGAIS DO CM de .............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	Assunto: Edital de Convocação de Assembléia Geral.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Caríssimos irmãos vicentinos,</a:t>
            </a:r>
          </a:p>
          <a:p>
            <a:pPr algn="ctr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Louvado Seja Nosso Senhor Jesus Cristo!</a:t>
            </a:r>
          </a:p>
          <a:p>
            <a:pPr>
              <a:buNone/>
            </a:pPr>
            <a:endParaRPr lang="pt-BR" sz="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Ficam convocados os Senhores membros Natos e Vogais deste CM de ................ para a Assembléia Geral que será realizada no dia ..... de ....... de 20...., às ......, ocasião em que será realizada a eleição para Presidente e Conselho Fiscal do Conselho Metropolitano de ........, gestão 20.....-20..... de acordo com os 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arts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.  30 e 31 da Regra da SSVP.</a:t>
            </a:r>
          </a:p>
          <a:p>
            <a:pPr algn="just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	 	Informamos às Unidades Vicentinas que terão até o dia ...... de ........ de 20.....,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para apresentarem confrades e consócias</a:t>
            </a: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candidatos à presidência deste Conselho, através de Modelo Padrão de Currículo (em anexo).</a:t>
            </a:r>
          </a:p>
          <a:p>
            <a:pPr>
              <a:buNone/>
            </a:pPr>
            <a:endParaRPr lang="pt-BR" sz="1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Fraternalmente,</a:t>
            </a:r>
          </a:p>
          <a:p>
            <a:pPr algn="ctr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Em Cristo</a:t>
            </a:r>
          </a:p>
          <a:p>
            <a:pPr algn="ctr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ctr">
              <a:buNone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Cfd/</a:t>
            </a:r>
            <a:r>
              <a:rPr lang="pt-BR" sz="1600" dirty="0" err="1" smtClean="0">
                <a:latin typeface="Arial" pitchFamily="34" charset="0"/>
                <a:cs typeface="Arial" pitchFamily="34" charset="0"/>
              </a:rPr>
              <a:t>Csc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(nome)</a:t>
            </a:r>
          </a:p>
          <a:p>
            <a:pPr algn="ctr">
              <a:buNone/>
            </a:pPr>
            <a:r>
              <a:rPr lang="pt-BR" sz="1600" b="1" dirty="0" smtClean="0">
                <a:latin typeface="Arial" pitchFamily="34" charset="0"/>
                <a:cs typeface="Arial" pitchFamily="34" charset="0"/>
              </a:rPr>
              <a:t>Presidente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237931"/>
          </a:xfrm>
        </p:spPr>
        <p:txBody>
          <a:bodyPr>
            <a:noAutofit/>
          </a:bodyPr>
          <a:lstStyle/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Conselhos: as eleições se dão em </a:t>
            </a:r>
            <a:r>
              <a:rPr lang="pt-BR" sz="2500" b="1" dirty="0" err="1" smtClean="0">
                <a:latin typeface="Arial" pitchFamily="34" charset="0"/>
                <a:cs typeface="Arial" pitchFamily="34" charset="0"/>
              </a:rPr>
              <a:t>Assembléia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 Geral específica convocada para este fim com antecedência de 60 dias no caso de Conselhos. </a:t>
            </a:r>
          </a:p>
          <a:p>
            <a:pPr algn="r">
              <a:buNone/>
            </a:pP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(Art. 29,  30 e 31-inciso I, da Regra)</a:t>
            </a:r>
          </a:p>
          <a:p>
            <a:pPr algn="r">
              <a:buNone/>
            </a:pPr>
            <a:endParaRPr lang="pt-BR" sz="2000" b="1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Demais unidades vicentinas (Conferências, Obras Unidas): </a:t>
            </a:r>
            <a:r>
              <a:rPr lang="pt-BR" sz="2500" b="1" dirty="0">
                <a:latin typeface="Arial" pitchFamily="34" charset="0"/>
                <a:cs typeface="Arial" pitchFamily="34" charset="0"/>
              </a:rPr>
              <a:t>as eleições se dão em </a:t>
            </a:r>
            <a:r>
              <a:rPr lang="pt-BR" sz="2500" b="1" dirty="0" err="1">
                <a:latin typeface="Arial" pitchFamily="34" charset="0"/>
                <a:cs typeface="Arial" pitchFamily="34" charset="0"/>
              </a:rPr>
              <a:t>Assembléia</a:t>
            </a:r>
            <a:r>
              <a:rPr lang="pt-BR" sz="2500" b="1" dirty="0">
                <a:latin typeface="Arial" pitchFamily="34" charset="0"/>
                <a:cs typeface="Arial" pitchFamily="34" charset="0"/>
              </a:rPr>
              <a:t> Geral específica convocada para este fim com antecedência de 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30 </a:t>
            </a:r>
            <a:r>
              <a:rPr lang="pt-BR" sz="2500" b="1" dirty="0">
                <a:latin typeface="Arial" pitchFamily="34" charset="0"/>
                <a:cs typeface="Arial" pitchFamily="34" charset="0"/>
              </a:rPr>
              <a:t>dias no caso de Conselhos</a:t>
            </a:r>
            <a:r>
              <a:rPr lang="pt-BR" sz="25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09728" indent="0" algn="r">
              <a:buNone/>
            </a:pPr>
            <a:r>
              <a:rPr lang="pt-BR" sz="2000" b="1" i="1" dirty="0">
                <a:latin typeface="Arial" pitchFamily="34" charset="0"/>
                <a:cs typeface="Arial" pitchFamily="34" charset="0"/>
              </a:rPr>
              <a:t>(Art. 29,  30 e 31-inciso I, da Regra)</a:t>
            </a:r>
            <a:endParaRPr lang="pt-BR" sz="2000" b="1" i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pt-BR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79512" y="413792"/>
            <a:ext cx="8784976" cy="1143000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pt-BR" sz="3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ASSEMBLÉIA GERAL EXTRAORDINÁRIA</a:t>
            </a:r>
            <a:endParaRPr lang="pt-BR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026460" y="2060848"/>
            <a:ext cx="7433972" cy="1262567"/>
          </a:xfrm>
        </p:spPr>
        <p:txBody>
          <a:bodyPr>
            <a:prstTxWarp prst="textChevronInverted">
              <a:avLst>
                <a:gd name="adj" fmla="val 79389"/>
              </a:avLst>
            </a:prstTxWarp>
            <a:noAutofit/>
            <a:scene3d>
              <a:camera prst="orthographicFront"/>
              <a:lightRig rig="soft" dir="t"/>
            </a:scene3d>
            <a:sp3d extrusionH="57150" prstMaterial="softEdge">
              <a:bevelT w="25400" h="25400" prst="softRound"/>
            </a:sp3d>
          </a:bodyPr>
          <a:lstStyle/>
          <a:p>
            <a:pPr algn="ctr"/>
            <a:r>
              <a:rPr lang="pt-BR" sz="5500" dirty="0" smtClean="0">
                <a:ln>
                  <a:solidFill>
                    <a:schemeClr val="bg2">
                      <a:lumMod val="9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mic Sans MS" pitchFamily="66" charset="0"/>
              </a:rPr>
              <a:t>MODELO</a:t>
            </a:r>
            <a:endParaRPr lang="pt-BR" sz="5500" dirty="0">
              <a:ln>
                <a:solidFill>
                  <a:schemeClr val="bg2">
                    <a:lumMod val="9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61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72008" y="620688"/>
            <a:ext cx="8964488" cy="576064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pt-BR" sz="4900" b="1" dirty="0" smtClean="0">
                <a:latin typeface="Arial" pitchFamily="34" charset="0"/>
                <a:cs typeface="Arial" pitchFamily="34" charset="0"/>
              </a:rPr>
              <a:t>CONVOCAÇÃO PARA ELEIÇÃO</a:t>
            </a:r>
          </a:p>
          <a:p>
            <a:pPr algn="ctr">
              <a:buNone/>
            </a:pPr>
            <a:endParaRPr lang="pt-BR" sz="31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pt-BR" sz="4900" dirty="0" smtClean="0">
                <a:latin typeface="Arial" pitchFamily="34" charset="0"/>
                <a:cs typeface="Arial" pitchFamily="34" charset="0"/>
              </a:rPr>
              <a:t>	O Presidente do Conselho......, no uso de suas atribuições conferidas pelo art. 30, inciso II e em cumprimento ao inciso V do art. 35 da Regra da Sociedade de São Vicente de Paulo no Brasil, convoca os senhores associados deste Conselho ..... com direito a voto, no gozo de seus direitos estatutários, para a eleição que será realizada no dia ...., às .....horas, no ....... (endereço), com a seguinte:</a:t>
            </a:r>
          </a:p>
          <a:p>
            <a:pPr algn="just">
              <a:buNone/>
            </a:pPr>
            <a:endParaRPr lang="pt-BR" sz="9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49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z="4900" b="1" u="sng" dirty="0" smtClean="0">
                <a:latin typeface="Arial" pitchFamily="34" charset="0"/>
                <a:cs typeface="Arial" pitchFamily="34" charset="0"/>
              </a:rPr>
              <a:t>Ordem do dia:</a:t>
            </a:r>
          </a:p>
          <a:p>
            <a:pPr algn="just">
              <a:buNone/>
            </a:pPr>
            <a:endParaRPr lang="pt-BR" sz="9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pt-BR" sz="4900" dirty="0" smtClean="0">
                <a:latin typeface="Arial" pitchFamily="34" charset="0"/>
                <a:cs typeface="Arial" pitchFamily="34" charset="0"/>
              </a:rPr>
              <a:t>	1. Eleição do Administrador (Presidente) e do Conselho Fiscal do Conselho ...... da Sociedade de São Vicente de Paulo para o mandato do período: .... a ....., nos termos do art. 31-inciso I e </a:t>
            </a:r>
            <a:r>
              <a:rPr lang="pt-BR" sz="4900" dirty="0" err="1" smtClean="0">
                <a:latin typeface="Arial" pitchFamily="34" charset="0"/>
                <a:cs typeface="Arial" pitchFamily="34" charset="0"/>
              </a:rPr>
              <a:t>arts</a:t>
            </a:r>
            <a:r>
              <a:rPr lang="pt-BR" sz="4900" dirty="0" smtClean="0">
                <a:latin typeface="Arial" pitchFamily="34" charset="0"/>
                <a:cs typeface="Arial" pitchFamily="34" charset="0"/>
              </a:rPr>
              <a:t>. 35 e 40 da Regra da SSVP no Brasil. </a:t>
            </a:r>
          </a:p>
          <a:p>
            <a:pPr algn="just">
              <a:buNone/>
            </a:pPr>
            <a:endParaRPr lang="pt-BR" sz="9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pt-BR" sz="4900" dirty="0" smtClean="0">
                <a:latin typeface="Arial" pitchFamily="34" charset="0"/>
                <a:cs typeface="Arial" pitchFamily="34" charset="0"/>
              </a:rPr>
              <a:t>	2. São candidatos ao cargo de Administrador (Presidente) nesta eleição os </a:t>
            </a:r>
            <a:r>
              <a:rPr lang="pt-BR" sz="4900" dirty="0" err="1" smtClean="0">
                <a:latin typeface="Arial" pitchFamily="34" charset="0"/>
                <a:cs typeface="Arial" pitchFamily="34" charset="0"/>
              </a:rPr>
              <a:t>cfd</a:t>
            </a:r>
            <a:r>
              <a:rPr lang="pt-BR" sz="4900" dirty="0" smtClean="0">
                <a:latin typeface="Arial" pitchFamily="34" charset="0"/>
                <a:cs typeface="Arial" pitchFamily="34" charset="0"/>
              </a:rPr>
              <a:t>........ e a </a:t>
            </a:r>
            <a:r>
              <a:rPr lang="pt-BR" sz="4900" dirty="0" err="1" smtClean="0">
                <a:latin typeface="Arial" pitchFamily="34" charset="0"/>
                <a:cs typeface="Arial" pitchFamily="34" charset="0"/>
              </a:rPr>
              <a:t>csc</a:t>
            </a:r>
            <a:r>
              <a:rPr lang="pt-BR" sz="4900" dirty="0" smtClean="0">
                <a:latin typeface="Arial" pitchFamily="34" charset="0"/>
                <a:cs typeface="Arial" pitchFamily="34" charset="0"/>
              </a:rPr>
              <a:t>...... e para o Conselho Fiscal, são candidatos ......, , com os nomes devidamente homologados pelo Conselho ... em sua reunião de ...... Os currículos de todos os candidatos foram oportunamente colocados a disposição dos senhores e senhoras votantes para conhecimento. </a:t>
            </a:r>
          </a:p>
          <a:p>
            <a:pPr algn="just">
              <a:buNone/>
            </a:pPr>
            <a:endParaRPr lang="pt-BR" sz="9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pt-BR" sz="4900" dirty="0" smtClean="0">
                <a:latin typeface="Arial" pitchFamily="34" charset="0"/>
                <a:cs typeface="Arial" pitchFamily="34" charset="0"/>
              </a:rPr>
              <a:t>	3. Constituem a Comissão Eleitoral (de apuração) que atuará neste pleito consoante o disposto no  inciso XII do art. 35 da Regra da SSVP, os confrades ........</a:t>
            </a:r>
          </a:p>
          <a:p>
            <a:pPr algn="ctr">
              <a:buNone/>
            </a:pPr>
            <a:endParaRPr lang="pt-BR" sz="9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t-BR" sz="49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sz="4900" i="1" dirty="0" smtClean="0">
                <a:latin typeface="Arial" pitchFamily="34" charset="0"/>
                <a:cs typeface="Arial" pitchFamily="34" charset="0"/>
              </a:rPr>
              <a:t>Local e data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BR" sz="2500" b="1" dirty="0" smtClean="0">
                <a:latin typeface="Arial" pitchFamily="34" charset="0"/>
                <a:cs typeface="Arial" pitchFamily="34" charset="0"/>
              </a:rPr>
              <a:t>submeter para homologação prévia do CNB em sua reunião que anteceder o pleito (reuniões do CNB são no 1º sábado de cada mês) – art. 35, inciso IV (apresentar os nomes com antecedência mínima de 10 dias para inclusão na pauta de reunião do CNB).</a:t>
            </a:r>
            <a:endParaRPr lang="pt-BR" sz="2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pt-BR" sz="3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4) </a:t>
            </a:r>
            <a:r>
              <a:rPr lang="pt-BR" sz="31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INDICAÇÃO DOS NOMES DOS CANDIDATOS</a:t>
            </a:r>
            <a:endParaRPr lang="pt-BR" sz="3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521</TotalTime>
  <Words>1300</Words>
  <Application>Microsoft Office PowerPoint</Application>
  <PresentationFormat>Apresentação na tela (4:3)</PresentationFormat>
  <Paragraphs>261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3" baseType="lpstr">
      <vt:lpstr>Concurso</vt:lpstr>
      <vt:lpstr>Processo Eleitoral em Conselhos com Personalidade Jurídica e em Obras Unidas, da SSVP</vt:lpstr>
      <vt:lpstr>1) BASE REGULAMENTAR</vt:lpstr>
      <vt:lpstr>2) ABERTURA DO PROCESSO ELEITORAL</vt:lpstr>
      <vt:lpstr>MODELO</vt:lpstr>
      <vt:lpstr>Apresentação do PowerPoint</vt:lpstr>
      <vt:lpstr>3) ASSEMBLÉIA GERAL EXTRAORDINÁRIA</vt:lpstr>
      <vt:lpstr>MODELO</vt:lpstr>
      <vt:lpstr>Apresentação do PowerPoint</vt:lpstr>
      <vt:lpstr>4) INDICAÇÃO DOS NOMES DOS CANDIDATOS</vt:lpstr>
      <vt:lpstr>MODELO</vt:lpstr>
      <vt:lpstr>Apresentação do PowerPoint</vt:lpstr>
      <vt:lpstr>5) ORAÇÃO AO ESPÍRITO SANTO</vt:lpstr>
      <vt:lpstr>MODELO</vt:lpstr>
      <vt:lpstr>SÃO VICENTE DE PAULO</vt:lpstr>
      <vt:lpstr>6) CURRÍCULOS</vt:lpstr>
      <vt:lpstr>MODELO</vt:lpstr>
      <vt:lpstr>Apresentação do PowerPoint</vt:lpstr>
      <vt:lpstr>Apresentação do PowerPoint</vt:lpstr>
      <vt:lpstr>7) ELEIÇÕES:</vt:lpstr>
      <vt:lpstr>8) RESTRIÇÕES/EXIGÊNCIAS PARA CANDIDATURAS:</vt:lpstr>
      <vt:lpstr>8) RESTRIÇÕES/EXIGÊNCIAS PARA CANDIDATURAS:</vt:lpstr>
      <vt:lpstr>8) RESTRIÇÕES/EXIGÊNCIAS PARA CANDIDATURAS:</vt:lpstr>
      <vt:lpstr>8) RESTRIÇÕES/EXIGÊNCIAS PARA CANDIDATURAS:</vt:lpstr>
      <vt:lpstr>9) COMISSÃO ELEITORAL:</vt:lpstr>
      <vt:lpstr>10) VOTO POR CORRESPONDÊNCIA:</vt:lpstr>
      <vt:lpstr>MODELOS</vt:lpstr>
      <vt:lpstr>“CHECK LIST” / ROTEIRO  PARA SUBSIDIAR A COMISSÃO ELEITORAL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LISTA DE PRESENÇA NA ASSEMBLÉIA DE .../.../20.... (LISTA DE VOTANTES)</vt:lpstr>
      <vt:lpstr>ELEIÇÃO PARA PRESIDENTE E CONSELHO FISCAL GESTÃO 20.... – 20....</vt:lpstr>
      <vt:lpstr>CÉDULA DE VOTAÇÃO</vt:lpstr>
      <vt:lpstr>CÉDULA DE VOTAÇÃO</vt:lpstr>
      <vt:lpstr>11) TERMO DE COMPROMISSO NA POSSE:</vt:lpstr>
      <vt:lpstr>MODELO</vt:lpstr>
      <vt:lpstr>TERMO DE COMPROMISSO DE DIRETORIA (artigo 36 do Regulamento da SSVP no Brasil)</vt:lpstr>
      <vt:lpstr>TERMO DE POSSE</vt:lpstr>
      <vt:lpstr>12) COLÉGIO DE ELEITORES:</vt:lpstr>
      <vt:lpstr>12) COLÉGIO DE ELEITORES:</vt:lpstr>
    </vt:vector>
  </TitlesOfParts>
  <Company>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 Eleitoral em Conselhos com Personalidade Jurídica e em Obras Unidas, da SSVP</dc:title>
  <dc:creator>PC</dc:creator>
  <cp:lastModifiedBy>usuario</cp:lastModifiedBy>
  <cp:revision>84</cp:revision>
  <dcterms:created xsi:type="dcterms:W3CDTF">2012-08-23T12:43:53Z</dcterms:created>
  <dcterms:modified xsi:type="dcterms:W3CDTF">2012-08-25T17:17:32Z</dcterms:modified>
</cp:coreProperties>
</file>